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4000" baseline="0"/>
              <a:t>Klass, kus Teie laps õpib </a:t>
            </a:r>
            <a:endParaRPr lang="et-EE" sz="4000" baseline="0"/>
          </a:p>
        </c:rich>
      </c:tx>
      <c:layout>
        <c:manualLayout>
          <c:xMode val="edge"/>
          <c:yMode val="edge"/>
          <c:x val="1.6516209608917067E-2"/>
          <c:y val="1.4381585482020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Sari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Leht1!$A$2:$A$17</c:f>
              <c:strCache>
                <c:ptCount val="16"/>
                <c:pt idx="0">
                  <c:v>1A</c:v>
                </c:pt>
                <c:pt idx="1">
                  <c:v>1B</c:v>
                </c:pt>
                <c:pt idx="2">
                  <c:v>2</c:v>
                </c:pt>
                <c:pt idx="3">
                  <c:v>3A</c:v>
                </c:pt>
                <c:pt idx="4">
                  <c:v>3B</c:v>
                </c:pt>
                <c:pt idx="5">
                  <c:v>4A</c:v>
                </c:pt>
                <c:pt idx="6">
                  <c:v>4B</c:v>
                </c:pt>
                <c:pt idx="7">
                  <c:v>5A</c:v>
                </c:pt>
                <c:pt idx="8">
                  <c:v>5B</c:v>
                </c:pt>
                <c:pt idx="9">
                  <c:v>6</c:v>
                </c:pt>
                <c:pt idx="10">
                  <c:v>7</c:v>
                </c:pt>
                <c:pt idx="11">
                  <c:v>8A</c:v>
                </c:pt>
                <c:pt idx="12">
                  <c:v>8B</c:v>
                </c:pt>
                <c:pt idx="13">
                  <c:v>9</c:v>
                </c:pt>
                <c:pt idx="14">
                  <c:v>10</c:v>
                </c:pt>
                <c:pt idx="15">
                  <c:v>11</c:v>
                </c:pt>
              </c:strCache>
            </c:strRef>
          </c:cat>
          <c:val>
            <c:numRef>
              <c:f>Leht1!$B$2:$B$17</c:f>
              <c:numCache>
                <c:formatCode>General</c:formatCode>
                <c:ptCount val="16"/>
                <c:pt idx="0">
                  <c:v>6</c:v>
                </c:pt>
                <c:pt idx="1">
                  <c:v>3</c:v>
                </c:pt>
                <c:pt idx="2">
                  <c:v>13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7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5</c:v>
                </c:pt>
                <c:pt idx="12">
                  <c:v>5</c:v>
                </c:pt>
                <c:pt idx="13">
                  <c:v>7</c:v>
                </c:pt>
                <c:pt idx="14">
                  <c:v>4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FD-4846-92F0-9AC0F80E2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57"/>
        <c:axId val="284314832"/>
        <c:axId val="284313520"/>
      </c:barChart>
      <c:catAx>
        <c:axId val="28431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284313520"/>
        <c:crosses val="autoZero"/>
        <c:auto val="1"/>
        <c:lblAlgn val="ctr"/>
        <c:lblOffset val="100"/>
        <c:noMultiLvlLbl val="0"/>
      </c:catAx>
      <c:valAx>
        <c:axId val="28431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28431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Sari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Leht1!$A$2:$A$4</c:f>
              <c:strCache>
                <c:ptCount val="3"/>
                <c:pt idx="0">
                  <c:v>Väike</c:v>
                </c:pt>
                <c:pt idx="1">
                  <c:v>Keskmine</c:v>
                </c:pt>
                <c:pt idx="2">
                  <c:v>Mahukas</c:v>
                </c:pt>
              </c:strCache>
            </c:strRef>
          </c:cat>
          <c:val>
            <c:numRef>
              <c:f>Leht1!$B$2:$B$4</c:f>
              <c:numCache>
                <c:formatCode>General</c:formatCode>
                <c:ptCount val="3"/>
                <c:pt idx="0">
                  <c:v>2</c:v>
                </c:pt>
                <c:pt idx="1">
                  <c:v>67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48-4434-B088-E9A8808C8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116888"/>
        <c:axId val="313117216"/>
      </c:barChart>
      <c:catAx>
        <c:axId val="31311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95000"/>
                <a:lumOff val="5000"/>
                <a:alpha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13117216"/>
        <c:crosses val="autoZero"/>
        <c:auto val="1"/>
        <c:lblAlgn val="ctr"/>
        <c:lblOffset val="100"/>
        <c:noMultiLvlLbl val="0"/>
      </c:catAx>
      <c:valAx>
        <c:axId val="31311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1311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Sari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Leht1!$A$2:$A$10</c:f>
              <c:strCache>
                <c:ptCount val="9"/>
                <c:pt idx="0">
                  <c:v>Ajalugu</c:v>
                </c:pt>
                <c:pt idx="1">
                  <c:v>Eesti keel</c:v>
                </c:pt>
                <c:pt idx="2">
                  <c:v>Inglise keel</c:v>
                </c:pt>
                <c:pt idx="3">
                  <c:v>Inimeseõpetus</c:v>
                </c:pt>
                <c:pt idx="4">
                  <c:v>Keemia</c:v>
                </c:pt>
                <c:pt idx="5">
                  <c:v>Kirjandus</c:v>
                </c:pt>
                <c:pt idx="6">
                  <c:v>Loodusõpetus</c:v>
                </c:pt>
                <c:pt idx="7">
                  <c:v>Matemaatika</c:v>
                </c:pt>
                <c:pt idx="8">
                  <c:v>Vene keel</c:v>
                </c:pt>
              </c:strCache>
            </c:strRef>
          </c:cat>
          <c:val>
            <c:numRef>
              <c:f>Leht1!$B$2:$B$10</c:f>
              <c:numCache>
                <c:formatCode>General</c:formatCode>
                <c:ptCount val="9"/>
                <c:pt idx="0">
                  <c:v>2</c:v>
                </c:pt>
                <c:pt idx="1">
                  <c:v>14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8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4D-4B36-A777-D169C8909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099832"/>
        <c:axId val="313106064"/>
      </c:barChart>
      <c:catAx>
        <c:axId val="313099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13106064"/>
        <c:crosses val="autoZero"/>
        <c:auto val="1"/>
        <c:lblAlgn val="ctr"/>
        <c:lblOffset val="100"/>
        <c:noMultiLvlLbl val="0"/>
      </c:catAx>
      <c:valAx>
        <c:axId val="31310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13099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Sari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Leht1!$A$2:$A$3</c:f>
              <c:strCache>
                <c:ptCount val="2"/>
                <c:pt idx="0">
                  <c:v>Õpik, töövihik, tööleht, paber, pliiats jms</c:v>
                </c:pt>
                <c:pt idx="1">
                  <c:v>Õpetajate poolt pakutud elektroonilised keskkonnad</c:v>
                </c:pt>
              </c:strCache>
            </c:strRef>
          </c:cat>
          <c:val>
            <c:numRef>
              <c:f>Leht1!$B$2:$B$3</c:f>
              <c:numCache>
                <c:formatCode>General</c:formatCode>
                <c:ptCount val="2"/>
                <c:pt idx="0">
                  <c:v>56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C-4E39-940A-44501BFA4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4378032"/>
        <c:axId val="304377376"/>
      </c:barChart>
      <c:catAx>
        <c:axId val="30437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04377376"/>
        <c:crosses val="autoZero"/>
        <c:auto val="1"/>
        <c:lblAlgn val="ctr"/>
        <c:lblOffset val="100"/>
        <c:noMultiLvlLbl val="0"/>
      </c:catAx>
      <c:valAx>
        <c:axId val="30437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304378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Sari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Leht1!$A$2:$A$12</c:f>
              <c:strCache>
                <c:ptCount val="11"/>
                <c:pt idx="0">
                  <c:v>10monkeys</c:v>
                </c:pt>
                <c:pt idx="1">
                  <c:v>Digiõpik</c:v>
                </c:pt>
                <c:pt idx="2">
                  <c:v>eKool</c:v>
                </c:pt>
                <c:pt idx="3">
                  <c:v>E-mail</c:v>
                </c:pt>
                <c:pt idx="4">
                  <c:v>Google Classroom</c:v>
                </c:pt>
                <c:pt idx="5">
                  <c:v>Google Drive</c:v>
                </c:pt>
                <c:pt idx="6">
                  <c:v>Messenger</c:v>
                </c:pt>
                <c:pt idx="7">
                  <c:v>Miksike</c:v>
                </c:pt>
                <c:pt idx="8">
                  <c:v>opiq</c:v>
                </c:pt>
                <c:pt idx="9">
                  <c:v>Padlet</c:v>
                </c:pt>
                <c:pt idx="10">
                  <c:v>Taskutark</c:v>
                </c:pt>
              </c:strCache>
            </c:strRef>
          </c:cat>
          <c:val>
            <c:numRef>
              <c:f>Leht1!$B$2:$B$12</c:f>
              <c:numCache>
                <c:formatCode>General</c:formatCode>
                <c:ptCount val="11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3">
                  <c:v>12</c:v>
                </c:pt>
                <c:pt idx="4">
                  <c:v>17</c:v>
                </c:pt>
                <c:pt idx="5">
                  <c:v>26</c:v>
                </c:pt>
                <c:pt idx="6">
                  <c:v>16</c:v>
                </c:pt>
                <c:pt idx="7">
                  <c:v>14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51-4E29-A2A8-3A4347D4B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2144776"/>
        <c:axId val="282138216"/>
      </c:barChart>
      <c:catAx>
        <c:axId val="28214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282138216"/>
        <c:crosses val="autoZero"/>
        <c:auto val="1"/>
        <c:lblAlgn val="ctr"/>
        <c:lblOffset val="100"/>
        <c:noMultiLvlLbl val="0"/>
      </c:catAx>
      <c:valAx>
        <c:axId val="282138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282144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Leht1!$B$1</c:f>
              <c:strCache>
                <c:ptCount val="1"/>
                <c:pt idx="0">
                  <c:v>Sari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Leht1!$A$2:$A$3</c:f>
              <c:strCache>
                <c:ptCount val="2"/>
                <c:pt idx="0">
                  <c:v>Hästi (õpetajad on toetavad ja abivalmid, õpiülesanded on arusaadavad, koostöö sujub)</c:v>
                </c:pt>
                <c:pt idx="1">
                  <c:v>Rahuldavalt (õppetöö laabub, kuid aegajalt esineb segadusi vms)</c:v>
                </c:pt>
              </c:strCache>
            </c:strRef>
          </c:cat>
          <c:val>
            <c:numRef>
              <c:f>Leht1!$B$2:$B$3</c:f>
              <c:numCache>
                <c:formatCode>General</c:formatCode>
                <c:ptCount val="2"/>
                <c:pt idx="0">
                  <c:v>67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1-4C5A-B7F1-46D77B282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9986248"/>
        <c:axId val="299986576"/>
      </c:barChart>
      <c:catAx>
        <c:axId val="29998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299986576"/>
        <c:crosses val="autoZero"/>
        <c:auto val="1"/>
        <c:lblAlgn val="ctr"/>
        <c:lblOffset val="100"/>
        <c:noMultiLvlLbl val="0"/>
      </c:catAx>
      <c:valAx>
        <c:axId val="29998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299986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juhtslaidi alapealkirja laadi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3044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3501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Muutke pealkirja laadi</a:t>
            </a:r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918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231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399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7638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631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42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579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909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509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2F27F-5C0F-4507-9AE6-825F3140D7C6}" type="datetimeFigureOut">
              <a:rPr lang="et-EE" smtClean="0"/>
              <a:t>24.03.2020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5E4AB-D6FD-48D5-90CC-35512ACE7A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525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9D4408A-32B1-47C0-9ADA-F5F0E8CB7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11513"/>
          </a:xfrm>
        </p:spPr>
        <p:txBody>
          <a:bodyPr/>
          <a:lstStyle/>
          <a:p>
            <a:r>
              <a:rPr lang="et-EE" b="1" dirty="0">
                <a:solidFill>
                  <a:srgbClr val="0070C0"/>
                </a:solidFill>
              </a:rPr>
              <a:t>Lapsevanemate tagasiside distantsõppe korralduse kohta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5EC8C7FF-A741-4EFB-9B29-71E240187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0574"/>
            <a:ext cx="9144000" cy="657225"/>
          </a:xfrm>
        </p:spPr>
        <p:txBody>
          <a:bodyPr>
            <a:normAutofit/>
          </a:bodyPr>
          <a:lstStyle/>
          <a:p>
            <a:pPr algn="r"/>
            <a:r>
              <a:rPr lang="et-EE" sz="3600" dirty="0"/>
              <a:t>23. märts 2020</a:t>
            </a:r>
          </a:p>
        </p:txBody>
      </p:sp>
    </p:spTree>
    <p:extLst>
      <p:ext uri="{BB962C8B-B14F-4D97-AF65-F5344CB8AC3E}">
        <p14:creationId xmlns:p14="http://schemas.microsoft.com/office/powerpoint/2010/main" val="101371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862936154"/>
              </p:ext>
            </p:extLst>
          </p:nvPr>
        </p:nvGraphicFramePr>
        <p:xfrm>
          <a:off x="993058" y="462116"/>
          <a:ext cx="10117394" cy="567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49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/>
              <a:t>Missugune on olnud Teie hinnangul distantsõppe maht?</a:t>
            </a:r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9275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91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Tooge näiteid missugustes õppeainetes on olnud distantsõppe maht mahukas</a:t>
            </a:r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3756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45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/>
              <a:t>Missugused õppimisviisid on Teie lapsele kõige paremini sobinud? </a:t>
            </a:r>
          </a:p>
        </p:txBody>
      </p:sp>
      <p:graphicFrame>
        <p:nvGraphicFramePr>
          <p:cNvPr id="8" name="Sisu kohatäid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2280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86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Missugused õpetajate poolt pakutud elektroonilised keskkonnad on Teie lapsele kõige paremini sobinud? </a:t>
            </a:r>
          </a:p>
        </p:txBody>
      </p:sp>
      <p:graphicFrame>
        <p:nvGraphicFramePr>
          <p:cNvPr id="10" name="Sisu kohatäid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3452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2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dirty="0"/>
              <a:t>Kuidas Teie hinnangul on kool distantsõppe korraldamisega toime tulnud? </a:t>
            </a:r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4790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1607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64</Words>
  <Application>Microsoft Office PowerPoint</Application>
  <PresentationFormat>Laiekraan</PresentationFormat>
  <Paragraphs>8</Paragraphs>
  <Slides>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Office'i kujundus</vt:lpstr>
      <vt:lpstr>Lapsevanemate tagasiside distantsõppe korralduse kohta</vt:lpstr>
      <vt:lpstr>PowerPointi esitlus</vt:lpstr>
      <vt:lpstr>Missugune on olnud Teie hinnangul distantsõppe maht?</vt:lpstr>
      <vt:lpstr>Tooge näiteid missugustes õppeainetes on olnud distantsõppe maht mahukas</vt:lpstr>
      <vt:lpstr>Missugused õppimisviisid on Teie lapsele kõige paremini sobinud? </vt:lpstr>
      <vt:lpstr>Missugused õpetajate poolt pakutud elektroonilised keskkonnad on Teie lapsele kõige paremini sobinud? </vt:lpstr>
      <vt:lpstr>Kuidas Teie hinnangul on kool distantsõppe korraldamisega toime tulnud?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cp:lastModifiedBy>Merle Kiigemaa</cp:lastModifiedBy>
  <cp:revision>2</cp:revision>
  <dcterms:created xsi:type="dcterms:W3CDTF">2020-03-23T13:50:34Z</dcterms:created>
  <dcterms:modified xsi:type="dcterms:W3CDTF">2020-03-24T07:50:31Z</dcterms:modified>
</cp:coreProperties>
</file>