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6"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varScale="1">
        <p:scale>
          <a:sx n="67" d="100"/>
          <a:sy n="67" d="100"/>
        </p:scale>
        <p:origin x="644" y="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Leht1!$B$1</c:f>
              <c:strCache>
                <c:ptCount val="1"/>
                <c:pt idx="0">
                  <c:v>147 tk kokku</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Leht1!$A$2:$A$13</c:f>
              <c:strCache>
                <c:ptCount val="12"/>
                <c:pt idx="0">
                  <c:v>4A</c:v>
                </c:pt>
                <c:pt idx="1">
                  <c:v>4B</c:v>
                </c:pt>
                <c:pt idx="2">
                  <c:v>5A</c:v>
                </c:pt>
                <c:pt idx="3">
                  <c:v>5B</c:v>
                </c:pt>
                <c:pt idx="4">
                  <c:v>6</c:v>
                </c:pt>
                <c:pt idx="5">
                  <c:v>7</c:v>
                </c:pt>
                <c:pt idx="6">
                  <c:v>8A</c:v>
                </c:pt>
                <c:pt idx="7">
                  <c:v>8B</c:v>
                </c:pt>
                <c:pt idx="8">
                  <c:v>9</c:v>
                </c:pt>
                <c:pt idx="9">
                  <c:v>10</c:v>
                </c:pt>
                <c:pt idx="10">
                  <c:v>11</c:v>
                </c:pt>
                <c:pt idx="11">
                  <c:v>12</c:v>
                </c:pt>
              </c:strCache>
            </c:strRef>
          </c:cat>
          <c:val>
            <c:numRef>
              <c:f>Leht1!$B$2:$B$13</c:f>
              <c:numCache>
                <c:formatCode>General</c:formatCode>
                <c:ptCount val="12"/>
                <c:pt idx="0">
                  <c:v>0</c:v>
                </c:pt>
                <c:pt idx="1">
                  <c:v>12</c:v>
                </c:pt>
                <c:pt idx="2">
                  <c:v>16</c:v>
                </c:pt>
                <c:pt idx="3">
                  <c:v>10</c:v>
                </c:pt>
                <c:pt idx="4">
                  <c:v>14</c:v>
                </c:pt>
                <c:pt idx="5">
                  <c:v>20</c:v>
                </c:pt>
                <c:pt idx="6">
                  <c:v>12</c:v>
                </c:pt>
                <c:pt idx="7">
                  <c:v>10</c:v>
                </c:pt>
                <c:pt idx="8">
                  <c:v>12</c:v>
                </c:pt>
                <c:pt idx="9">
                  <c:v>17</c:v>
                </c:pt>
                <c:pt idx="10">
                  <c:v>10</c:v>
                </c:pt>
                <c:pt idx="11">
                  <c:v>14</c:v>
                </c:pt>
              </c:numCache>
            </c:numRef>
          </c:val>
          <c:extLst>
            <c:ext xmlns:c16="http://schemas.microsoft.com/office/drawing/2014/chart" uri="{C3380CC4-5D6E-409C-BE32-E72D297353CC}">
              <c16:uniqueId val="{00000000-150B-4E69-AAC0-03B89AE07E0A}"/>
            </c:ext>
          </c:extLst>
        </c:ser>
        <c:dLbls>
          <c:showLegendKey val="0"/>
          <c:showVal val="0"/>
          <c:showCatName val="0"/>
          <c:showSerName val="0"/>
          <c:showPercent val="0"/>
          <c:showBubbleSize val="0"/>
        </c:dLbls>
        <c:gapWidth val="219"/>
        <c:overlap val="-27"/>
        <c:axId val="138064640"/>
        <c:axId val="138066176"/>
      </c:barChart>
      <c:catAx>
        <c:axId val="138064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t-EE"/>
          </a:p>
        </c:txPr>
        <c:crossAx val="138066176"/>
        <c:crosses val="autoZero"/>
        <c:auto val="1"/>
        <c:lblAlgn val="ctr"/>
        <c:lblOffset val="100"/>
        <c:noMultiLvlLbl val="0"/>
      </c:catAx>
      <c:valAx>
        <c:axId val="1380661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t-EE"/>
          </a:p>
        </c:txPr>
        <c:crossAx val="138064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a:pPr>
      <a:endParaRPr lang="et-E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Leht1!$B$1</c:f>
              <c:strCache>
                <c:ptCount val="1"/>
                <c:pt idx="0">
                  <c:v>Veerg1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Leht1!$A$2:$A$3</c:f>
              <c:strCache>
                <c:ptCount val="2"/>
                <c:pt idx="0">
                  <c:v>Ei</c:v>
                </c:pt>
                <c:pt idx="1">
                  <c:v>Jah</c:v>
                </c:pt>
              </c:strCache>
            </c:strRef>
          </c:cat>
          <c:val>
            <c:numRef>
              <c:f>Leht1!$B$2:$B$3</c:f>
              <c:numCache>
                <c:formatCode>General</c:formatCode>
                <c:ptCount val="2"/>
                <c:pt idx="0">
                  <c:v>110</c:v>
                </c:pt>
                <c:pt idx="1">
                  <c:v>37</c:v>
                </c:pt>
              </c:numCache>
            </c:numRef>
          </c:val>
          <c:extLst>
            <c:ext xmlns:c16="http://schemas.microsoft.com/office/drawing/2014/chart" uri="{C3380CC4-5D6E-409C-BE32-E72D297353CC}">
              <c16:uniqueId val="{00000000-150B-4E69-AAC0-03B89AE07E0A}"/>
            </c:ext>
          </c:extLst>
        </c:ser>
        <c:dLbls>
          <c:showLegendKey val="0"/>
          <c:showVal val="0"/>
          <c:showCatName val="0"/>
          <c:showSerName val="0"/>
          <c:showPercent val="0"/>
          <c:showBubbleSize val="0"/>
        </c:dLbls>
        <c:gapWidth val="219"/>
        <c:overlap val="-27"/>
        <c:axId val="138104192"/>
        <c:axId val="138118272"/>
      </c:barChart>
      <c:catAx>
        <c:axId val="138104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t-EE"/>
          </a:p>
        </c:txPr>
        <c:crossAx val="138118272"/>
        <c:crosses val="autoZero"/>
        <c:auto val="1"/>
        <c:lblAlgn val="ctr"/>
        <c:lblOffset val="100"/>
        <c:noMultiLvlLbl val="0"/>
      </c:catAx>
      <c:valAx>
        <c:axId val="138118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t-EE"/>
          </a:p>
        </c:txPr>
        <c:crossAx val="1381041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t-E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Leht1!$B$1</c:f>
              <c:strCache>
                <c:ptCount val="1"/>
                <c:pt idx="0">
                  <c:v>Sari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Leht1!$A$2:$A$4</c:f>
              <c:strCache>
                <c:ptCount val="3"/>
                <c:pt idx="0">
                  <c:v>Väike- õppimisele kulub mul vähe aega</c:v>
                </c:pt>
                <c:pt idx="1">
                  <c:v>Keskmine- õpin enam vähem sama kaua kui on minu tavaline koolipäev</c:v>
                </c:pt>
                <c:pt idx="2">
                  <c:v>Liiga mahukas, õpin kauem kui on minu tavaline koolipäeva pikkus </c:v>
                </c:pt>
              </c:strCache>
            </c:strRef>
          </c:cat>
          <c:val>
            <c:numRef>
              <c:f>Leht1!$B$2:$B$4</c:f>
              <c:numCache>
                <c:formatCode>General</c:formatCode>
                <c:ptCount val="3"/>
                <c:pt idx="0">
                  <c:v>21</c:v>
                </c:pt>
                <c:pt idx="1">
                  <c:v>84</c:v>
                </c:pt>
                <c:pt idx="2">
                  <c:v>42</c:v>
                </c:pt>
              </c:numCache>
            </c:numRef>
          </c:val>
          <c:extLst>
            <c:ext xmlns:c16="http://schemas.microsoft.com/office/drawing/2014/chart" uri="{C3380CC4-5D6E-409C-BE32-E72D297353CC}">
              <c16:uniqueId val="{00000000-5510-43B9-94FB-7C20D5BA7BD4}"/>
            </c:ext>
          </c:extLst>
        </c:ser>
        <c:dLbls>
          <c:showLegendKey val="0"/>
          <c:showVal val="0"/>
          <c:showCatName val="0"/>
          <c:showSerName val="0"/>
          <c:showPercent val="0"/>
          <c:showBubbleSize val="0"/>
        </c:dLbls>
        <c:gapWidth val="219"/>
        <c:overlap val="-27"/>
        <c:axId val="138188288"/>
        <c:axId val="138189824"/>
      </c:barChart>
      <c:catAx>
        <c:axId val="138188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t-EE"/>
          </a:p>
        </c:txPr>
        <c:crossAx val="138189824"/>
        <c:crosses val="autoZero"/>
        <c:auto val="1"/>
        <c:lblAlgn val="ctr"/>
        <c:lblOffset val="100"/>
        <c:noMultiLvlLbl val="0"/>
      </c:catAx>
      <c:valAx>
        <c:axId val="138189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t-EE"/>
          </a:p>
        </c:txPr>
        <c:crossAx val="1381882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t-E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Leht1!$B$1</c:f>
              <c:strCache>
                <c:ptCount val="1"/>
                <c:pt idx="0">
                  <c:v>Sari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Leht1!$A$2:$A$16</c:f>
              <c:strCache>
                <c:ptCount val="15"/>
                <c:pt idx="0">
                  <c:v>Ajalugu</c:v>
                </c:pt>
                <c:pt idx="1">
                  <c:v>Bioloogia</c:v>
                </c:pt>
                <c:pt idx="2">
                  <c:v>Eesti keel</c:v>
                </c:pt>
                <c:pt idx="3">
                  <c:v>Füüsika</c:v>
                </c:pt>
                <c:pt idx="4">
                  <c:v>Geograafia</c:v>
                </c:pt>
                <c:pt idx="5">
                  <c:v>Inglise keel</c:v>
                </c:pt>
                <c:pt idx="6">
                  <c:v>Keemia</c:v>
                </c:pt>
                <c:pt idx="7">
                  <c:v>Kirjandus</c:v>
                </c:pt>
                <c:pt idx="8">
                  <c:v>Kunst</c:v>
                </c:pt>
                <c:pt idx="9">
                  <c:v>Loodusõpetus</c:v>
                </c:pt>
                <c:pt idx="10">
                  <c:v>Matemaatika</c:v>
                </c:pt>
                <c:pt idx="11">
                  <c:v>Muusika</c:v>
                </c:pt>
                <c:pt idx="12">
                  <c:v>Töö ja tehnoloogia</c:v>
                </c:pt>
                <c:pt idx="13">
                  <c:v>Vene keel</c:v>
                </c:pt>
                <c:pt idx="14">
                  <c:v>Ühiskonnaõpetus</c:v>
                </c:pt>
              </c:strCache>
            </c:strRef>
          </c:cat>
          <c:val>
            <c:numRef>
              <c:f>Leht1!$B$2:$B$16</c:f>
              <c:numCache>
                <c:formatCode>General</c:formatCode>
                <c:ptCount val="15"/>
                <c:pt idx="0">
                  <c:v>6</c:v>
                </c:pt>
                <c:pt idx="1">
                  <c:v>7</c:v>
                </c:pt>
                <c:pt idx="2">
                  <c:v>13</c:v>
                </c:pt>
                <c:pt idx="3">
                  <c:v>11</c:v>
                </c:pt>
                <c:pt idx="4">
                  <c:v>10</c:v>
                </c:pt>
                <c:pt idx="5">
                  <c:v>10</c:v>
                </c:pt>
                <c:pt idx="6">
                  <c:v>14</c:v>
                </c:pt>
                <c:pt idx="7">
                  <c:v>11</c:v>
                </c:pt>
                <c:pt idx="8">
                  <c:v>3</c:v>
                </c:pt>
                <c:pt idx="9">
                  <c:v>5</c:v>
                </c:pt>
                <c:pt idx="10">
                  <c:v>25</c:v>
                </c:pt>
                <c:pt idx="11">
                  <c:v>3</c:v>
                </c:pt>
                <c:pt idx="12">
                  <c:v>2</c:v>
                </c:pt>
                <c:pt idx="13">
                  <c:v>15</c:v>
                </c:pt>
                <c:pt idx="14">
                  <c:v>1</c:v>
                </c:pt>
              </c:numCache>
            </c:numRef>
          </c:val>
          <c:extLst>
            <c:ext xmlns:c16="http://schemas.microsoft.com/office/drawing/2014/chart" uri="{C3380CC4-5D6E-409C-BE32-E72D297353CC}">
              <c16:uniqueId val="{00000000-25EA-4AB4-8356-4226F0FA6AF1}"/>
            </c:ext>
          </c:extLst>
        </c:ser>
        <c:dLbls>
          <c:showLegendKey val="0"/>
          <c:showVal val="0"/>
          <c:showCatName val="0"/>
          <c:showSerName val="0"/>
          <c:showPercent val="0"/>
          <c:showBubbleSize val="0"/>
        </c:dLbls>
        <c:gapWidth val="219"/>
        <c:overlap val="-27"/>
        <c:axId val="138358784"/>
        <c:axId val="138360320"/>
      </c:barChart>
      <c:catAx>
        <c:axId val="138358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t-EE"/>
          </a:p>
        </c:txPr>
        <c:crossAx val="138360320"/>
        <c:crosses val="autoZero"/>
        <c:auto val="1"/>
        <c:lblAlgn val="ctr"/>
        <c:lblOffset val="100"/>
        <c:noMultiLvlLbl val="0"/>
      </c:catAx>
      <c:valAx>
        <c:axId val="138360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t-EE"/>
          </a:p>
        </c:txPr>
        <c:crossAx val="1383587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t-E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Leht1!$B$1</c:f>
              <c:strCache>
                <c:ptCount val="1"/>
                <c:pt idx="0">
                  <c:v>Sari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Leht1!$A$2:$A$3</c:f>
              <c:strCache>
                <c:ptCount val="2"/>
                <c:pt idx="0">
                  <c:v>eKeskkond</c:v>
                </c:pt>
                <c:pt idx="1">
                  <c:v>Õpik, töövihik, tööleht</c:v>
                </c:pt>
              </c:strCache>
            </c:strRef>
          </c:cat>
          <c:val>
            <c:numRef>
              <c:f>Leht1!$B$2:$B$3</c:f>
              <c:numCache>
                <c:formatCode>General</c:formatCode>
                <c:ptCount val="2"/>
                <c:pt idx="0">
                  <c:v>85</c:v>
                </c:pt>
                <c:pt idx="1">
                  <c:v>62</c:v>
                </c:pt>
              </c:numCache>
            </c:numRef>
          </c:val>
          <c:extLst>
            <c:ext xmlns:c16="http://schemas.microsoft.com/office/drawing/2014/chart" uri="{C3380CC4-5D6E-409C-BE32-E72D297353CC}">
              <c16:uniqueId val="{00000000-B318-44E8-A95C-A87436E6CF64}"/>
            </c:ext>
          </c:extLst>
        </c:ser>
        <c:dLbls>
          <c:showLegendKey val="0"/>
          <c:showVal val="0"/>
          <c:showCatName val="0"/>
          <c:showSerName val="0"/>
          <c:showPercent val="0"/>
          <c:showBubbleSize val="0"/>
        </c:dLbls>
        <c:gapWidth val="219"/>
        <c:overlap val="-27"/>
        <c:axId val="138430720"/>
        <c:axId val="138432512"/>
      </c:barChart>
      <c:catAx>
        <c:axId val="138430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t-EE"/>
          </a:p>
        </c:txPr>
        <c:crossAx val="138432512"/>
        <c:crosses val="autoZero"/>
        <c:auto val="1"/>
        <c:lblAlgn val="ctr"/>
        <c:lblOffset val="100"/>
        <c:noMultiLvlLbl val="0"/>
      </c:catAx>
      <c:valAx>
        <c:axId val="1384325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t-EE"/>
          </a:p>
        </c:txPr>
        <c:crossAx val="1384307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t-E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Leht1!$B$1</c:f>
              <c:strCache>
                <c:ptCount val="1"/>
                <c:pt idx="0">
                  <c:v>Sari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Leht1!$A$2:$A$16</c:f>
              <c:strCache>
                <c:ptCount val="15"/>
                <c:pt idx="0">
                  <c:v>Digiõpikud</c:v>
                </c:pt>
                <c:pt idx="1">
                  <c:v>Discord</c:v>
                </c:pt>
                <c:pt idx="2">
                  <c:v>e-Koolikott</c:v>
                </c:pt>
                <c:pt idx="3">
                  <c:v>E-Mail</c:v>
                </c:pt>
                <c:pt idx="4">
                  <c:v>Google Classroom</c:v>
                </c:pt>
                <c:pt idx="5">
                  <c:v>Google docs</c:v>
                </c:pt>
                <c:pt idx="6">
                  <c:v>Google Drive</c:v>
                </c:pt>
                <c:pt idx="7">
                  <c:v>Messenger</c:v>
                </c:pt>
                <c:pt idx="8">
                  <c:v>Miksike</c:v>
                </c:pt>
                <c:pt idx="9">
                  <c:v>Opiq</c:v>
                </c:pt>
                <c:pt idx="10">
                  <c:v>Padlet</c:v>
                </c:pt>
                <c:pt idx="11">
                  <c:v>Zoom</c:v>
                </c:pt>
                <c:pt idx="12">
                  <c:v>Taskutark</c:v>
                </c:pt>
                <c:pt idx="13">
                  <c:v>Word</c:v>
                </c:pt>
                <c:pt idx="14">
                  <c:v>Õpetajaga video kõned</c:v>
                </c:pt>
              </c:strCache>
            </c:strRef>
          </c:cat>
          <c:val>
            <c:numRef>
              <c:f>Leht1!$B$2:$B$16</c:f>
              <c:numCache>
                <c:formatCode>General</c:formatCode>
                <c:ptCount val="15"/>
                <c:pt idx="0">
                  <c:v>8</c:v>
                </c:pt>
                <c:pt idx="1">
                  <c:v>2</c:v>
                </c:pt>
                <c:pt idx="2">
                  <c:v>5</c:v>
                </c:pt>
                <c:pt idx="3">
                  <c:v>33</c:v>
                </c:pt>
                <c:pt idx="4">
                  <c:v>45</c:v>
                </c:pt>
                <c:pt idx="5">
                  <c:v>1</c:v>
                </c:pt>
                <c:pt idx="6">
                  <c:v>67</c:v>
                </c:pt>
                <c:pt idx="7">
                  <c:v>37</c:v>
                </c:pt>
                <c:pt idx="8">
                  <c:v>22</c:v>
                </c:pt>
                <c:pt idx="9">
                  <c:v>4</c:v>
                </c:pt>
                <c:pt idx="10">
                  <c:v>1</c:v>
                </c:pt>
                <c:pt idx="11">
                  <c:v>3</c:v>
                </c:pt>
                <c:pt idx="12">
                  <c:v>5</c:v>
                </c:pt>
                <c:pt idx="13">
                  <c:v>1</c:v>
                </c:pt>
                <c:pt idx="14">
                  <c:v>1</c:v>
                </c:pt>
              </c:numCache>
            </c:numRef>
          </c:val>
          <c:extLst>
            <c:ext xmlns:c16="http://schemas.microsoft.com/office/drawing/2014/chart" uri="{C3380CC4-5D6E-409C-BE32-E72D297353CC}">
              <c16:uniqueId val="{00000000-767B-4873-8AA8-2E43F6D339CE}"/>
            </c:ext>
          </c:extLst>
        </c:ser>
        <c:dLbls>
          <c:showLegendKey val="0"/>
          <c:showVal val="0"/>
          <c:showCatName val="0"/>
          <c:showSerName val="0"/>
          <c:showPercent val="0"/>
          <c:showBubbleSize val="0"/>
        </c:dLbls>
        <c:gapWidth val="219"/>
        <c:overlap val="-27"/>
        <c:axId val="138470144"/>
        <c:axId val="138471680"/>
      </c:barChart>
      <c:catAx>
        <c:axId val="138470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t-EE"/>
          </a:p>
        </c:txPr>
        <c:crossAx val="138471680"/>
        <c:crosses val="autoZero"/>
        <c:auto val="1"/>
        <c:lblAlgn val="ctr"/>
        <c:lblOffset val="100"/>
        <c:noMultiLvlLbl val="0"/>
      </c:catAx>
      <c:valAx>
        <c:axId val="1384716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t-EE"/>
          </a:p>
        </c:txPr>
        <c:crossAx val="1384701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t-E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Leht1!$B$1</c:f>
              <c:strCache>
                <c:ptCount val="1"/>
                <c:pt idx="0">
                  <c:v>Sari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Leht1!$A$2:$A$3</c:f>
              <c:strCache>
                <c:ptCount val="2"/>
                <c:pt idx="0">
                  <c:v>Ei</c:v>
                </c:pt>
                <c:pt idx="1">
                  <c:v>Jah</c:v>
                </c:pt>
              </c:strCache>
            </c:strRef>
          </c:cat>
          <c:val>
            <c:numRef>
              <c:f>Leht1!$B$2:$B$3</c:f>
              <c:numCache>
                <c:formatCode>General</c:formatCode>
                <c:ptCount val="2"/>
                <c:pt idx="0">
                  <c:v>86</c:v>
                </c:pt>
                <c:pt idx="1">
                  <c:v>61</c:v>
                </c:pt>
              </c:numCache>
            </c:numRef>
          </c:val>
          <c:extLst>
            <c:ext xmlns:c16="http://schemas.microsoft.com/office/drawing/2014/chart" uri="{C3380CC4-5D6E-409C-BE32-E72D297353CC}">
              <c16:uniqueId val="{00000000-626A-4A08-B02E-2056D8A5D611}"/>
            </c:ext>
          </c:extLst>
        </c:ser>
        <c:dLbls>
          <c:showLegendKey val="0"/>
          <c:showVal val="0"/>
          <c:showCatName val="0"/>
          <c:showSerName val="0"/>
          <c:showPercent val="0"/>
          <c:showBubbleSize val="0"/>
        </c:dLbls>
        <c:gapWidth val="219"/>
        <c:overlap val="-27"/>
        <c:axId val="138513408"/>
        <c:axId val="138531584"/>
      </c:barChart>
      <c:catAx>
        <c:axId val="138513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t-EE"/>
          </a:p>
        </c:txPr>
        <c:crossAx val="138531584"/>
        <c:crosses val="autoZero"/>
        <c:auto val="1"/>
        <c:lblAlgn val="ctr"/>
        <c:lblOffset val="100"/>
        <c:noMultiLvlLbl val="0"/>
      </c:catAx>
      <c:valAx>
        <c:axId val="138531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t-EE"/>
          </a:p>
        </c:txPr>
        <c:crossAx val="1385134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t-E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Leht1!$B$1</c:f>
              <c:strCache>
                <c:ptCount val="1"/>
                <c:pt idx="0">
                  <c:v>Sari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Leht1!$A$2:$A$4</c:f>
              <c:strCache>
                <c:ptCount val="3"/>
                <c:pt idx="0">
                  <c:v>Väga hästi, õpetajad on toetavad ja abivalmid, saan tehtud töödele tagasisidet, vajadusel julgen õpetajaga ühendust võtta</c:v>
                </c:pt>
                <c:pt idx="1">
                  <c:v>Normaalselt, saan õpetaja poolt antud  ülesannetega hakkama, kuid segaduste korral pöördun abi saamiseks pigem klassikaaslase kui õpetaja poole</c:v>
                </c:pt>
                <c:pt idx="2">
                  <c:v>Halvasti, õpetaja ei arvesta, et pean ülesande lahendamisega ise hakkama saama</c:v>
                </c:pt>
              </c:strCache>
            </c:strRef>
          </c:cat>
          <c:val>
            <c:numRef>
              <c:f>Leht1!$B$2:$B$4</c:f>
              <c:numCache>
                <c:formatCode>General</c:formatCode>
                <c:ptCount val="3"/>
                <c:pt idx="0">
                  <c:v>75</c:v>
                </c:pt>
                <c:pt idx="1">
                  <c:v>71</c:v>
                </c:pt>
                <c:pt idx="2">
                  <c:v>1</c:v>
                </c:pt>
              </c:numCache>
            </c:numRef>
          </c:val>
          <c:extLst>
            <c:ext xmlns:c16="http://schemas.microsoft.com/office/drawing/2014/chart" uri="{C3380CC4-5D6E-409C-BE32-E72D297353CC}">
              <c16:uniqueId val="{00000000-BD1D-4503-B554-947771BB8AD3}"/>
            </c:ext>
          </c:extLst>
        </c:ser>
        <c:dLbls>
          <c:showLegendKey val="0"/>
          <c:showVal val="0"/>
          <c:showCatName val="0"/>
          <c:showSerName val="0"/>
          <c:showPercent val="0"/>
          <c:showBubbleSize val="0"/>
        </c:dLbls>
        <c:gapWidth val="219"/>
        <c:overlap val="-27"/>
        <c:axId val="140297728"/>
        <c:axId val="140299264"/>
      </c:barChart>
      <c:catAx>
        <c:axId val="140297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t-EE"/>
          </a:p>
        </c:txPr>
        <c:crossAx val="140299264"/>
        <c:crosses val="autoZero"/>
        <c:auto val="1"/>
        <c:lblAlgn val="ctr"/>
        <c:lblOffset val="100"/>
        <c:noMultiLvlLbl val="0"/>
      </c:catAx>
      <c:valAx>
        <c:axId val="140299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t-EE"/>
          </a:p>
        </c:txPr>
        <c:crossAx val="140297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t-E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Leht1!$B$1</c:f>
              <c:strCache>
                <c:ptCount val="1"/>
                <c:pt idx="0">
                  <c:v>Sari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Leht1!$A$2:$A$3</c:f>
              <c:strCache>
                <c:ptCount val="2"/>
                <c:pt idx="0">
                  <c:v>Ei</c:v>
                </c:pt>
                <c:pt idx="1">
                  <c:v>Jah</c:v>
                </c:pt>
              </c:strCache>
            </c:strRef>
          </c:cat>
          <c:val>
            <c:numRef>
              <c:f>Leht1!$B$2:$B$3</c:f>
              <c:numCache>
                <c:formatCode>General</c:formatCode>
                <c:ptCount val="2"/>
                <c:pt idx="0">
                  <c:v>113</c:v>
                </c:pt>
                <c:pt idx="1">
                  <c:v>34</c:v>
                </c:pt>
              </c:numCache>
            </c:numRef>
          </c:val>
          <c:extLst>
            <c:ext xmlns:c16="http://schemas.microsoft.com/office/drawing/2014/chart" uri="{C3380CC4-5D6E-409C-BE32-E72D297353CC}">
              <c16:uniqueId val="{00000000-0EF0-4CF8-8A8A-9292074BF4AB}"/>
            </c:ext>
          </c:extLst>
        </c:ser>
        <c:dLbls>
          <c:showLegendKey val="0"/>
          <c:showVal val="0"/>
          <c:showCatName val="0"/>
          <c:showSerName val="0"/>
          <c:showPercent val="0"/>
          <c:showBubbleSize val="0"/>
        </c:dLbls>
        <c:gapWidth val="219"/>
        <c:overlap val="-27"/>
        <c:axId val="138579968"/>
        <c:axId val="138581504"/>
      </c:barChart>
      <c:catAx>
        <c:axId val="138579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t-EE"/>
          </a:p>
        </c:txPr>
        <c:crossAx val="138581504"/>
        <c:crosses val="autoZero"/>
        <c:auto val="1"/>
        <c:lblAlgn val="ctr"/>
        <c:lblOffset val="100"/>
        <c:noMultiLvlLbl val="0"/>
      </c:catAx>
      <c:valAx>
        <c:axId val="138581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t-EE"/>
          </a:p>
        </c:txPr>
        <c:crossAx val="1385799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t-E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1122363"/>
            <a:ext cx="9144000" cy="2387600"/>
          </a:xfrm>
        </p:spPr>
        <p:txBody>
          <a:bodyPr anchor="b"/>
          <a:lstStyle>
            <a:lvl1pPr algn="ctr">
              <a:defRPr sz="6000"/>
            </a:lvl1pPr>
          </a:lstStyle>
          <a:p>
            <a:r>
              <a:rPr lang="et-EE"/>
              <a:t>Muutke pealkirja laadi</a:t>
            </a:r>
          </a:p>
        </p:txBody>
      </p:sp>
      <p:sp>
        <p:nvSpPr>
          <p:cNvPr id="3" name="Alapealkiri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juhtslaidi alapealkirja laadi redigeerimiseks</a:t>
            </a:r>
          </a:p>
        </p:txBody>
      </p:sp>
      <p:sp>
        <p:nvSpPr>
          <p:cNvPr id="4" name="Kuupäeva kohatäide 3"/>
          <p:cNvSpPr>
            <a:spLocks noGrp="1"/>
          </p:cNvSpPr>
          <p:nvPr>
            <p:ph type="dt" sz="half" idx="10"/>
          </p:nvPr>
        </p:nvSpPr>
        <p:spPr/>
        <p:txBody>
          <a:bodyPr/>
          <a:lstStyle/>
          <a:p>
            <a:fld id="{EA406916-6854-4A24-9423-3AA6540C3664}" type="datetimeFigureOut">
              <a:rPr lang="et-EE" smtClean="0"/>
              <a:t>24.03.2020</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6960E994-ADCA-4155-923A-5AB8356EDC57}" type="slidenum">
              <a:rPr lang="et-EE" smtClean="0"/>
              <a:t>‹#›</a:t>
            </a:fld>
            <a:endParaRPr lang="et-EE"/>
          </a:p>
        </p:txBody>
      </p:sp>
    </p:spTree>
    <p:extLst>
      <p:ext uri="{BB962C8B-B14F-4D97-AF65-F5344CB8AC3E}">
        <p14:creationId xmlns:p14="http://schemas.microsoft.com/office/powerpoint/2010/main" val="204014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Vertikaalteksti kohatäide 2"/>
          <p:cNvSpPr>
            <a:spLocks noGrp="1"/>
          </p:cNvSpPr>
          <p:nvPr>
            <p:ph type="body" orient="vert" idx="1"/>
          </p:nvPr>
        </p:nvSpPr>
        <p:spPr/>
        <p:txBody>
          <a:bodyPr vert="eaVert"/>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EA406916-6854-4A24-9423-3AA6540C3664}" type="datetimeFigureOut">
              <a:rPr lang="et-EE" smtClean="0"/>
              <a:t>24.03.2020</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6960E994-ADCA-4155-923A-5AB8356EDC57}" type="slidenum">
              <a:rPr lang="et-EE" smtClean="0"/>
              <a:t>‹#›</a:t>
            </a:fld>
            <a:endParaRPr lang="et-EE"/>
          </a:p>
        </p:txBody>
      </p:sp>
    </p:spTree>
    <p:extLst>
      <p:ext uri="{BB962C8B-B14F-4D97-AF65-F5344CB8AC3E}">
        <p14:creationId xmlns:p14="http://schemas.microsoft.com/office/powerpoint/2010/main" val="2982830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8724900" y="365125"/>
            <a:ext cx="2628900" cy="5811838"/>
          </a:xfrm>
        </p:spPr>
        <p:txBody>
          <a:bodyPr vert="eaVert"/>
          <a:lstStyle/>
          <a:p>
            <a:r>
              <a:rPr lang="et-EE"/>
              <a:t>Muutke pealkirja laadi</a:t>
            </a:r>
          </a:p>
        </p:txBody>
      </p:sp>
      <p:sp>
        <p:nvSpPr>
          <p:cNvPr id="3" name="Vertikaalteksti kohatäide 2"/>
          <p:cNvSpPr>
            <a:spLocks noGrp="1"/>
          </p:cNvSpPr>
          <p:nvPr>
            <p:ph type="body" orient="vert" idx="1"/>
          </p:nvPr>
        </p:nvSpPr>
        <p:spPr>
          <a:xfrm>
            <a:off x="838200" y="365125"/>
            <a:ext cx="7734300" cy="5811838"/>
          </a:xfrm>
        </p:spPr>
        <p:txBody>
          <a:bodyPr vert="eaVert"/>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EA406916-6854-4A24-9423-3AA6540C3664}" type="datetimeFigureOut">
              <a:rPr lang="et-EE" smtClean="0"/>
              <a:t>24.03.2020</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6960E994-ADCA-4155-923A-5AB8356EDC57}" type="slidenum">
              <a:rPr lang="et-EE" smtClean="0"/>
              <a:t>‹#›</a:t>
            </a:fld>
            <a:endParaRPr lang="et-EE"/>
          </a:p>
        </p:txBody>
      </p:sp>
    </p:spTree>
    <p:extLst>
      <p:ext uri="{BB962C8B-B14F-4D97-AF65-F5344CB8AC3E}">
        <p14:creationId xmlns:p14="http://schemas.microsoft.com/office/powerpoint/2010/main" val="3179666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Sisu kohatäide 2"/>
          <p:cNvSpPr>
            <a:spLocks noGrp="1"/>
          </p:cNvSpPr>
          <p:nvPr>
            <p:ph idx="1"/>
          </p:nvPr>
        </p:nvSpPr>
        <p:spPr/>
        <p:txBody>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EA406916-6854-4A24-9423-3AA6540C3664}" type="datetimeFigureOut">
              <a:rPr lang="et-EE" smtClean="0"/>
              <a:t>24.03.2020</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6960E994-ADCA-4155-923A-5AB8356EDC57}" type="slidenum">
              <a:rPr lang="et-EE" smtClean="0"/>
              <a:t>‹#›</a:t>
            </a:fld>
            <a:endParaRPr lang="et-EE"/>
          </a:p>
        </p:txBody>
      </p:sp>
    </p:spTree>
    <p:extLst>
      <p:ext uri="{BB962C8B-B14F-4D97-AF65-F5344CB8AC3E}">
        <p14:creationId xmlns:p14="http://schemas.microsoft.com/office/powerpoint/2010/main" val="1907915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831850" y="1709738"/>
            <a:ext cx="10515600" cy="2852737"/>
          </a:xfrm>
        </p:spPr>
        <p:txBody>
          <a:bodyPr anchor="b"/>
          <a:lstStyle>
            <a:lvl1pPr>
              <a:defRPr sz="6000"/>
            </a:lvl1pPr>
          </a:lstStyle>
          <a:p>
            <a:r>
              <a:rPr lang="et-EE"/>
              <a:t>Muutke pealkirja laadi</a:t>
            </a:r>
          </a:p>
        </p:txBody>
      </p:sp>
      <p:sp>
        <p:nvSpPr>
          <p:cNvPr id="3" name="Teksti kohatäid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a:t>Redigeeri juhtslaidi tekstilaade</a:t>
            </a:r>
          </a:p>
        </p:txBody>
      </p:sp>
      <p:sp>
        <p:nvSpPr>
          <p:cNvPr id="4" name="Kuupäeva kohatäide 3"/>
          <p:cNvSpPr>
            <a:spLocks noGrp="1"/>
          </p:cNvSpPr>
          <p:nvPr>
            <p:ph type="dt" sz="half" idx="10"/>
          </p:nvPr>
        </p:nvSpPr>
        <p:spPr/>
        <p:txBody>
          <a:bodyPr/>
          <a:lstStyle/>
          <a:p>
            <a:fld id="{EA406916-6854-4A24-9423-3AA6540C3664}" type="datetimeFigureOut">
              <a:rPr lang="et-EE" smtClean="0"/>
              <a:t>24.03.2020</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6960E994-ADCA-4155-923A-5AB8356EDC57}" type="slidenum">
              <a:rPr lang="et-EE" smtClean="0"/>
              <a:t>‹#›</a:t>
            </a:fld>
            <a:endParaRPr lang="et-EE"/>
          </a:p>
        </p:txBody>
      </p:sp>
    </p:spTree>
    <p:extLst>
      <p:ext uri="{BB962C8B-B14F-4D97-AF65-F5344CB8AC3E}">
        <p14:creationId xmlns:p14="http://schemas.microsoft.com/office/powerpoint/2010/main" val="583750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Sisu kohatäide 2"/>
          <p:cNvSpPr>
            <a:spLocks noGrp="1"/>
          </p:cNvSpPr>
          <p:nvPr>
            <p:ph sz="half" idx="1"/>
          </p:nvPr>
        </p:nvSpPr>
        <p:spPr>
          <a:xfrm>
            <a:off x="838200" y="1825625"/>
            <a:ext cx="5181600" cy="4351338"/>
          </a:xfrm>
        </p:spPr>
        <p:txBody>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p>
        </p:txBody>
      </p:sp>
      <p:sp>
        <p:nvSpPr>
          <p:cNvPr id="4" name="Sisu kohatäide 3"/>
          <p:cNvSpPr>
            <a:spLocks noGrp="1"/>
          </p:cNvSpPr>
          <p:nvPr>
            <p:ph sz="half" idx="2"/>
          </p:nvPr>
        </p:nvSpPr>
        <p:spPr>
          <a:xfrm>
            <a:off x="6172200" y="1825625"/>
            <a:ext cx="5181600" cy="4351338"/>
          </a:xfrm>
        </p:spPr>
        <p:txBody>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p>
        </p:txBody>
      </p:sp>
      <p:sp>
        <p:nvSpPr>
          <p:cNvPr id="5" name="Kuupäeva kohatäide 4"/>
          <p:cNvSpPr>
            <a:spLocks noGrp="1"/>
          </p:cNvSpPr>
          <p:nvPr>
            <p:ph type="dt" sz="half" idx="10"/>
          </p:nvPr>
        </p:nvSpPr>
        <p:spPr/>
        <p:txBody>
          <a:bodyPr/>
          <a:lstStyle/>
          <a:p>
            <a:fld id="{EA406916-6854-4A24-9423-3AA6540C3664}" type="datetimeFigureOut">
              <a:rPr lang="et-EE" smtClean="0"/>
              <a:t>24.03.2020</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6960E994-ADCA-4155-923A-5AB8356EDC57}" type="slidenum">
              <a:rPr lang="et-EE" smtClean="0"/>
              <a:t>‹#›</a:t>
            </a:fld>
            <a:endParaRPr lang="et-EE"/>
          </a:p>
        </p:txBody>
      </p:sp>
    </p:spTree>
    <p:extLst>
      <p:ext uri="{BB962C8B-B14F-4D97-AF65-F5344CB8AC3E}">
        <p14:creationId xmlns:p14="http://schemas.microsoft.com/office/powerpoint/2010/main" val="562702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839788" y="365125"/>
            <a:ext cx="10515600" cy="1325563"/>
          </a:xfrm>
        </p:spPr>
        <p:txBody>
          <a:bodyPr/>
          <a:lstStyle/>
          <a:p>
            <a:r>
              <a:rPr lang="et-EE"/>
              <a:t>Muutke pealkirja laadi</a:t>
            </a:r>
          </a:p>
        </p:txBody>
      </p:sp>
      <p:sp>
        <p:nvSpPr>
          <p:cNvPr id="3" name="Teksti kohatäid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 juhtslaidi tekstilaade</a:t>
            </a:r>
          </a:p>
        </p:txBody>
      </p:sp>
      <p:sp>
        <p:nvSpPr>
          <p:cNvPr id="4" name="Sisu kohatäide 3"/>
          <p:cNvSpPr>
            <a:spLocks noGrp="1"/>
          </p:cNvSpPr>
          <p:nvPr>
            <p:ph sz="half" idx="2"/>
          </p:nvPr>
        </p:nvSpPr>
        <p:spPr>
          <a:xfrm>
            <a:off x="839788" y="2505075"/>
            <a:ext cx="5157787" cy="3684588"/>
          </a:xfrm>
        </p:spPr>
        <p:txBody>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p>
        </p:txBody>
      </p:sp>
      <p:sp>
        <p:nvSpPr>
          <p:cNvPr id="5" name="Teksti kohatäid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 juhtslaidi tekstilaade</a:t>
            </a:r>
          </a:p>
        </p:txBody>
      </p:sp>
      <p:sp>
        <p:nvSpPr>
          <p:cNvPr id="6" name="Sisu kohatäide 5"/>
          <p:cNvSpPr>
            <a:spLocks noGrp="1"/>
          </p:cNvSpPr>
          <p:nvPr>
            <p:ph sz="quarter" idx="4"/>
          </p:nvPr>
        </p:nvSpPr>
        <p:spPr>
          <a:xfrm>
            <a:off x="6172200" y="2505075"/>
            <a:ext cx="5183188" cy="3684588"/>
          </a:xfrm>
        </p:spPr>
        <p:txBody>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p>
        </p:txBody>
      </p:sp>
      <p:sp>
        <p:nvSpPr>
          <p:cNvPr id="7" name="Kuupäeva kohatäide 6"/>
          <p:cNvSpPr>
            <a:spLocks noGrp="1"/>
          </p:cNvSpPr>
          <p:nvPr>
            <p:ph type="dt" sz="half" idx="10"/>
          </p:nvPr>
        </p:nvSpPr>
        <p:spPr/>
        <p:txBody>
          <a:bodyPr/>
          <a:lstStyle/>
          <a:p>
            <a:fld id="{EA406916-6854-4A24-9423-3AA6540C3664}" type="datetimeFigureOut">
              <a:rPr lang="et-EE" smtClean="0"/>
              <a:t>24.03.2020</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6960E994-ADCA-4155-923A-5AB8356EDC57}" type="slidenum">
              <a:rPr lang="et-EE" smtClean="0"/>
              <a:t>‹#›</a:t>
            </a:fld>
            <a:endParaRPr lang="et-EE"/>
          </a:p>
        </p:txBody>
      </p:sp>
    </p:spTree>
    <p:extLst>
      <p:ext uri="{BB962C8B-B14F-4D97-AF65-F5344CB8AC3E}">
        <p14:creationId xmlns:p14="http://schemas.microsoft.com/office/powerpoint/2010/main" val="753478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Kuupäeva kohatäide 2"/>
          <p:cNvSpPr>
            <a:spLocks noGrp="1"/>
          </p:cNvSpPr>
          <p:nvPr>
            <p:ph type="dt" sz="half" idx="10"/>
          </p:nvPr>
        </p:nvSpPr>
        <p:spPr/>
        <p:txBody>
          <a:bodyPr/>
          <a:lstStyle/>
          <a:p>
            <a:fld id="{EA406916-6854-4A24-9423-3AA6540C3664}" type="datetimeFigureOut">
              <a:rPr lang="et-EE" smtClean="0"/>
              <a:t>24.03.2020</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6960E994-ADCA-4155-923A-5AB8356EDC57}" type="slidenum">
              <a:rPr lang="et-EE" smtClean="0"/>
              <a:t>‹#›</a:t>
            </a:fld>
            <a:endParaRPr lang="et-EE"/>
          </a:p>
        </p:txBody>
      </p:sp>
    </p:spTree>
    <p:extLst>
      <p:ext uri="{BB962C8B-B14F-4D97-AF65-F5344CB8AC3E}">
        <p14:creationId xmlns:p14="http://schemas.microsoft.com/office/powerpoint/2010/main" val="1867733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EA406916-6854-4A24-9423-3AA6540C3664}" type="datetimeFigureOut">
              <a:rPr lang="et-EE" smtClean="0"/>
              <a:t>24.03.2020</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6960E994-ADCA-4155-923A-5AB8356EDC57}" type="slidenum">
              <a:rPr lang="et-EE" smtClean="0"/>
              <a:t>‹#›</a:t>
            </a:fld>
            <a:endParaRPr lang="et-EE"/>
          </a:p>
        </p:txBody>
      </p:sp>
    </p:spTree>
    <p:extLst>
      <p:ext uri="{BB962C8B-B14F-4D97-AF65-F5344CB8AC3E}">
        <p14:creationId xmlns:p14="http://schemas.microsoft.com/office/powerpoint/2010/main" val="2584945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a:t>Muutke pealkirja laadi</a:t>
            </a:r>
          </a:p>
        </p:txBody>
      </p:sp>
      <p:sp>
        <p:nvSpPr>
          <p:cNvPr id="3" name="Sisu kohatäid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Redigeeri juhtslaidi tekstilaade</a:t>
            </a:r>
          </a:p>
        </p:txBody>
      </p:sp>
      <p:sp>
        <p:nvSpPr>
          <p:cNvPr id="5" name="Kuupäeva kohatäide 4"/>
          <p:cNvSpPr>
            <a:spLocks noGrp="1"/>
          </p:cNvSpPr>
          <p:nvPr>
            <p:ph type="dt" sz="half" idx="10"/>
          </p:nvPr>
        </p:nvSpPr>
        <p:spPr/>
        <p:txBody>
          <a:bodyPr/>
          <a:lstStyle/>
          <a:p>
            <a:fld id="{EA406916-6854-4A24-9423-3AA6540C3664}" type="datetimeFigureOut">
              <a:rPr lang="et-EE" smtClean="0"/>
              <a:t>24.03.2020</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6960E994-ADCA-4155-923A-5AB8356EDC57}" type="slidenum">
              <a:rPr lang="et-EE" smtClean="0"/>
              <a:t>‹#›</a:t>
            </a:fld>
            <a:endParaRPr lang="et-EE"/>
          </a:p>
        </p:txBody>
      </p:sp>
    </p:spTree>
    <p:extLst>
      <p:ext uri="{BB962C8B-B14F-4D97-AF65-F5344CB8AC3E}">
        <p14:creationId xmlns:p14="http://schemas.microsoft.com/office/powerpoint/2010/main" val="70444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a:t>Muutke pealkirja laadi</a:t>
            </a:r>
          </a:p>
        </p:txBody>
      </p:sp>
      <p:sp>
        <p:nvSpPr>
          <p:cNvPr id="3" name="Pildi kohatäi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Redigeeri juhtslaidi tekstilaade</a:t>
            </a:r>
          </a:p>
        </p:txBody>
      </p:sp>
      <p:sp>
        <p:nvSpPr>
          <p:cNvPr id="5" name="Kuupäeva kohatäide 4"/>
          <p:cNvSpPr>
            <a:spLocks noGrp="1"/>
          </p:cNvSpPr>
          <p:nvPr>
            <p:ph type="dt" sz="half" idx="10"/>
          </p:nvPr>
        </p:nvSpPr>
        <p:spPr/>
        <p:txBody>
          <a:bodyPr/>
          <a:lstStyle/>
          <a:p>
            <a:fld id="{EA406916-6854-4A24-9423-3AA6540C3664}" type="datetimeFigureOut">
              <a:rPr lang="et-EE" smtClean="0"/>
              <a:t>24.03.2020</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6960E994-ADCA-4155-923A-5AB8356EDC57}" type="slidenum">
              <a:rPr lang="et-EE" smtClean="0"/>
              <a:t>‹#›</a:t>
            </a:fld>
            <a:endParaRPr lang="et-EE"/>
          </a:p>
        </p:txBody>
      </p:sp>
    </p:spTree>
    <p:extLst>
      <p:ext uri="{BB962C8B-B14F-4D97-AF65-F5344CB8AC3E}">
        <p14:creationId xmlns:p14="http://schemas.microsoft.com/office/powerpoint/2010/main" val="1906666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a:t>Muutke pealkirja laadi</a:t>
            </a:r>
          </a:p>
        </p:txBody>
      </p:sp>
      <p:sp>
        <p:nvSpPr>
          <p:cNvPr id="3" name="Teksti kohatäid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406916-6854-4A24-9423-3AA6540C3664}" type="datetimeFigureOut">
              <a:rPr lang="et-EE" smtClean="0"/>
              <a:t>24.03.2020</a:t>
            </a:fld>
            <a:endParaRPr lang="et-EE"/>
          </a:p>
        </p:txBody>
      </p:sp>
      <p:sp>
        <p:nvSpPr>
          <p:cNvPr id="5" name="Jaluse kohatäid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60E994-ADCA-4155-923A-5AB8356EDC57}" type="slidenum">
              <a:rPr lang="et-EE" smtClean="0"/>
              <a:t>‹#›</a:t>
            </a:fld>
            <a:endParaRPr lang="et-EE"/>
          </a:p>
        </p:txBody>
      </p:sp>
    </p:spTree>
    <p:extLst>
      <p:ext uri="{BB962C8B-B14F-4D97-AF65-F5344CB8AC3E}">
        <p14:creationId xmlns:p14="http://schemas.microsoft.com/office/powerpoint/2010/main" val="1545168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365125"/>
            <a:ext cx="10515600" cy="2044700"/>
          </a:xfrm>
        </p:spPr>
        <p:txBody>
          <a:bodyPr/>
          <a:lstStyle/>
          <a:p>
            <a:pPr algn="ctr"/>
            <a:r>
              <a:rPr lang="et-EE" b="1" dirty="0">
                <a:solidFill>
                  <a:srgbClr val="0070C0"/>
                </a:solidFill>
              </a:rPr>
              <a:t>Õpilaste tagasiside esimesele distantsõppe nädalale</a:t>
            </a:r>
          </a:p>
        </p:txBody>
      </p:sp>
      <p:sp>
        <p:nvSpPr>
          <p:cNvPr id="3" name="Sisu kohatäide 2"/>
          <p:cNvSpPr>
            <a:spLocks noGrp="1"/>
          </p:cNvSpPr>
          <p:nvPr>
            <p:ph idx="1"/>
          </p:nvPr>
        </p:nvSpPr>
        <p:spPr/>
        <p:txBody>
          <a:bodyPr/>
          <a:lstStyle/>
          <a:p>
            <a:pPr marL="0" indent="0" algn="ctr">
              <a:buNone/>
            </a:pPr>
            <a:endParaRPr lang="et-EE" dirty="0"/>
          </a:p>
          <a:p>
            <a:pPr marL="0" indent="0" algn="ctr">
              <a:buNone/>
            </a:pPr>
            <a:endParaRPr lang="et-EE" dirty="0"/>
          </a:p>
          <a:p>
            <a:pPr marL="0" indent="0" algn="ctr">
              <a:buNone/>
            </a:pPr>
            <a:r>
              <a:rPr lang="et-EE" dirty="0"/>
              <a:t>Küsimustikule vastasid 4.-12. klassi õpilased.</a:t>
            </a:r>
          </a:p>
          <a:p>
            <a:pPr marL="0" indent="0">
              <a:buNone/>
            </a:pPr>
            <a:endParaRPr lang="et-EE" dirty="0"/>
          </a:p>
          <a:p>
            <a:pPr marL="0" indent="0">
              <a:buNone/>
            </a:pPr>
            <a:endParaRPr lang="et-EE" dirty="0"/>
          </a:p>
        </p:txBody>
      </p:sp>
    </p:spTree>
    <p:extLst>
      <p:ext uri="{BB962C8B-B14F-4D97-AF65-F5344CB8AC3E}">
        <p14:creationId xmlns:p14="http://schemas.microsoft.com/office/powerpoint/2010/main" val="3965543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Kas oled tundnud vajadust suhelda õppetöö käigus virtuaalselt otse õpetajaga?</a:t>
            </a:r>
          </a:p>
        </p:txBody>
      </p:sp>
      <p:graphicFrame>
        <p:nvGraphicFramePr>
          <p:cNvPr id="6" name="Sisu kohatäide 5"/>
          <p:cNvGraphicFramePr>
            <a:graphicFrameLocks noGrp="1"/>
          </p:cNvGraphicFramePr>
          <p:nvPr>
            <p:ph idx="1"/>
            <p:extLst>
              <p:ext uri="{D42A27DB-BD31-4B8C-83A1-F6EECF244321}">
                <p14:modId xmlns:p14="http://schemas.microsoft.com/office/powerpoint/2010/main" val="33619369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26698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Ettepanekud ja tähelepanekud</a:t>
            </a:r>
          </a:p>
        </p:txBody>
      </p:sp>
      <p:sp>
        <p:nvSpPr>
          <p:cNvPr id="3" name="Sisu kohatäide 2"/>
          <p:cNvSpPr>
            <a:spLocks noGrp="1"/>
          </p:cNvSpPr>
          <p:nvPr>
            <p:ph idx="1"/>
          </p:nvPr>
        </p:nvSpPr>
        <p:spPr/>
        <p:txBody>
          <a:bodyPr>
            <a:normAutofit fontScale="92500" lnSpcReduction="10000"/>
          </a:bodyPr>
          <a:lstStyle/>
          <a:p>
            <a:r>
              <a:rPr lang="et-EE" dirty="0"/>
              <a:t>Kiita õpetajaid positiivsuse eest. Koolis saab paremini aru, kui õpetaja seletab. </a:t>
            </a:r>
          </a:p>
          <a:p>
            <a:r>
              <a:rPr lang="et-EE" dirty="0"/>
              <a:t>Ei tahaks videokõne hommikul teha.</a:t>
            </a:r>
          </a:p>
          <a:p>
            <a:r>
              <a:rPr lang="et-EE" dirty="0"/>
              <a:t>Kuna praegu on E-õpe, siis sooviks pigem, et oleks vähem kodus õppida.</a:t>
            </a:r>
          </a:p>
          <a:p>
            <a:r>
              <a:rPr lang="et-EE" dirty="0"/>
              <a:t>Koolilõuna võiks koju tulla.</a:t>
            </a:r>
          </a:p>
          <a:p>
            <a:r>
              <a:rPr lang="et-EE" dirty="0"/>
              <a:t>Koolis on parem õppida.</a:t>
            </a:r>
          </a:p>
          <a:p>
            <a:r>
              <a:rPr lang="et-EE" dirty="0"/>
              <a:t>Tean, et antud olukorras ei ole nii võimalik teha, aga sooviksin, et me ei võtaks uusi teemasid matemaatikas. </a:t>
            </a:r>
          </a:p>
          <a:p>
            <a:r>
              <a:rPr lang="et-EE" dirty="0"/>
              <a:t>Näiteks, sul on ülesanne tehtud õigel ajal, aga sa ei saa või unustad kogemata õpetajale selle saata, siis ta võiks enne küsida, et kas sa saaksid selle saata või enne küsida selle ülesande kohta, mitte kohe märkust panna.</a:t>
            </a:r>
          </a:p>
        </p:txBody>
      </p:sp>
    </p:spTree>
    <p:extLst>
      <p:ext uri="{BB962C8B-B14F-4D97-AF65-F5344CB8AC3E}">
        <p14:creationId xmlns:p14="http://schemas.microsoft.com/office/powerpoint/2010/main" val="1512750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Ettepanekud ja tähelepanekud</a:t>
            </a:r>
          </a:p>
        </p:txBody>
      </p:sp>
      <p:sp>
        <p:nvSpPr>
          <p:cNvPr id="3" name="Sisu kohatäide 2"/>
          <p:cNvSpPr>
            <a:spLocks noGrp="1"/>
          </p:cNvSpPr>
          <p:nvPr>
            <p:ph idx="1"/>
          </p:nvPr>
        </p:nvSpPr>
        <p:spPr/>
        <p:txBody>
          <a:bodyPr>
            <a:normAutofit lnSpcReduction="10000"/>
          </a:bodyPr>
          <a:lstStyle/>
          <a:p>
            <a:r>
              <a:rPr lang="et-EE" dirty="0"/>
              <a:t>Mul on hea meel, et meie e-õpe läheb hästi. Kui mul on muresid või mõtteid, siis ma jagan klassijuhatajaga. Ainuke mure on see, et kui ma ei saa õpetajaid kätte ja ma ei oska seda teha, siis on mul suur mure ainega.</a:t>
            </a:r>
          </a:p>
          <a:p>
            <a:r>
              <a:rPr lang="et-EE" dirty="0"/>
              <a:t>Kui mõnes aines tuleb uus teema, siis võiksid õpetajad seda teha kas kirjalikult või näiteks video või helisalvestisena tutvustada. </a:t>
            </a:r>
          </a:p>
          <a:p>
            <a:r>
              <a:rPr lang="et-EE" dirty="0"/>
              <a:t>Äkki see, et osade ülesannetega võiks rohkem aega anda kui ainult 45 minutit.</a:t>
            </a:r>
          </a:p>
          <a:p>
            <a:r>
              <a:rPr lang="et-EE" dirty="0"/>
              <a:t>Väga mahukad ülesanded on ja nende tegemiseks läheb kaua aega. Mina ei saa näiteks ühte ainet õpitud 45 min, vaid teen seda tund aega või isegi rohkem (pole seotud kõigi ainetega). </a:t>
            </a:r>
          </a:p>
          <a:p>
            <a:endParaRPr lang="et-EE" dirty="0"/>
          </a:p>
          <a:p>
            <a:endParaRPr lang="et-EE" dirty="0"/>
          </a:p>
        </p:txBody>
      </p:sp>
    </p:spTree>
    <p:extLst>
      <p:ext uri="{BB962C8B-B14F-4D97-AF65-F5344CB8AC3E}">
        <p14:creationId xmlns:p14="http://schemas.microsoft.com/office/powerpoint/2010/main" val="2749400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Ettepanekud ja tähelepanekud</a:t>
            </a:r>
          </a:p>
        </p:txBody>
      </p:sp>
      <p:sp>
        <p:nvSpPr>
          <p:cNvPr id="3" name="Sisu kohatäide 2"/>
          <p:cNvSpPr>
            <a:spLocks noGrp="1"/>
          </p:cNvSpPr>
          <p:nvPr>
            <p:ph idx="1"/>
          </p:nvPr>
        </p:nvSpPr>
        <p:spPr/>
        <p:txBody>
          <a:bodyPr>
            <a:normAutofit fontScale="85000" lnSpcReduction="10000"/>
          </a:bodyPr>
          <a:lstStyle/>
          <a:p>
            <a:r>
              <a:rPr lang="et-EE" dirty="0"/>
              <a:t>Õpetajad võiks aru saada, et ma ei saa oma tööd kohe mõne interneti probleemi pärast ära saata, panevad kohe märkuse.</a:t>
            </a:r>
          </a:p>
          <a:p>
            <a:r>
              <a:rPr lang="et-EE" dirty="0"/>
              <a:t>Distantsõpe võiks ära jääda ja see aeg, mil oleme kodus võetakse suvevaheajast ära.</a:t>
            </a:r>
          </a:p>
          <a:p>
            <a:r>
              <a:rPr lang="et-EE" dirty="0"/>
              <a:t>Vahel võiks teatud ainetes õppimist vähendada, sest 45 min jooksul ei ole võimalik neid ära teha ja ütlen ausalt, eelmine nädal ma õppisin kuni 14h päevas.</a:t>
            </a:r>
          </a:p>
          <a:p>
            <a:r>
              <a:rPr lang="et-EE" dirty="0"/>
              <a:t>Võibolla koormust natukene vähendada.</a:t>
            </a:r>
          </a:p>
          <a:p>
            <a:r>
              <a:rPr lang="et-EE" dirty="0"/>
              <a:t>Minu arvates, võiks koduõpet teha 1- 2 korda õppeaasta jooksul. Õpetajad annavad huvitavaid ülesandeid, mida me muidu tavaliselt tunnis ei tee.</a:t>
            </a:r>
          </a:p>
          <a:p>
            <a:r>
              <a:rPr lang="et-EE" dirty="0"/>
              <a:t>Me võiksime kasutada kaugõpet ka mõni nädal ilma eriolukorrata. See on nii palju vähem stressirohke. Aga samas oleks vaja käia ka koolis mõnda uut teemat õppimas, sest läbi interneti on natuke raske mõnda teemat selgeks saada.</a:t>
            </a:r>
          </a:p>
        </p:txBody>
      </p:sp>
    </p:spTree>
    <p:extLst>
      <p:ext uri="{BB962C8B-B14F-4D97-AF65-F5344CB8AC3E}">
        <p14:creationId xmlns:p14="http://schemas.microsoft.com/office/powerpoint/2010/main" val="1056834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Ettepanekud ja tähelepanekud</a:t>
            </a:r>
          </a:p>
        </p:txBody>
      </p:sp>
      <p:sp>
        <p:nvSpPr>
          <p:cNvPr id="3" name="Sisu kohatäide 2"/>
          <p:cNvSpPr>
            <a:spLocks noGrp="1"/>
          </p:cNvSpPr>
          <p:nvPr>
            <p:ph idx="1"/>
          </p:nvPr>
        </p:nvSpPr>
        <p:spPr/>
        <p:txBody>
          <a:bodyPr>
            <a:normAutofit fontScale="92500" lnSpcReduction="10000"/>
          </a:bodyPr>
          <a:lstStyle/>
          <a:p>
            <a:r>
              <a:rPr lang="et-EE" dirty="0"/>
              <a:t>Õpetaja võiks hinnata seda, et kui ma ei oska kõike ja teen nii palju ära, kui oskan. Ja õpetajad võiksid arvestada ka sellega, et meie peame kodus teema selgeks saama ja ilma nende abita hakkama saama, siis ei tasuks jätta korraga nii palju ülesandeid.</a:t>
            </a:r>
          </a:p>
          <a:p>
            <a:r>
              <a:rPr lang="et-EE" dirty="0"/>
              <a:t>E-õppe on hea ja uus kogemus, peab iseseisvalt ka oskama tegutseda.</a:t>
            </a:r>
          </a:p>
          <a:p>
            <a:r>
              <a:rPr lang="et-EE" dirty="0"/>
              <a:t>Koolis on kergem käia, kui koduõppel olla.</a:t>
            </a:r>
          </a:p>
          <a:p>
            <a:r>
              <a:rPr lang="et-EE" dirty="0"/>
              <a:t>Võiks arvestada, et kõigil pole samad võimalused kodudes ja seega on kellaajaline ära saatmine halb variant.</a:t>
            </a:r>
          </a:p>
          <a:p>
            <a:r>
              <a:rPr lang="et-EE" dirty="0"/>
              <a:t>Tunnen, et tahan esimest korda reaalselt kooli tagasi </a:t>
            </a:r>
            <a:r>
              <a:rPr lang="et-EE" dirty="0" err="1"/>
              <a:t>😥</a:t>
            </a:r>
            <a:r>
              <a:rPr lang="et-EE" dirty="0"/>
              <a:t>.</a:t>
            </a:r>
          </a:p>
          <a:p>
            <a:r>
              <a:rPr lang="et-EE" dirty="0"/>
              <a:t>Soovin, et õpetajad oleksid rohkem avatud ja pakuksid võimalust reaalajas omavahel õppida ja suhelda</a:t>
            </a:r>
          </a:p>
        </p:txBody>
      </p:sp>
    </p:spTree>
    <p:extLst>
      <p:ext uri="{BB962C8B-B14F-4D97-AF65-F5344CB8AC3E}">
        <p14:creationId xmlns:p14="http://schemas.microsoft.com/office/powerpoint/2010/main" val="2968594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Ettepanekud ja tähelepanekud</a:t>
            </a:r>
          </a:p>
        </p:txBody>
      </p:sp>
      <p:sp>
        <p:nvSpPr>
          <p:cNvPr id="3" name="Sisu kohatäide 2"/>
          <p:cNvSpPr>
            <a:spLocks noGrp="1"/>
          </p:cNvSpPr>
          <p:nvPr>
            <p:ph idx="1"/>
          </p:nvPr>
        </p:nvSpPr>
        <p:spPr/>
        <p:txBody>
          <a:bodyPr>
            <a:normAutofit fontScale="85000" lnSpcReduction="10000"/>
          </a:bodyPr>
          <a:lstStyle/>
          <a:p>
            <a:r>
              <a:rPr lang="et-EE" dirty="0"/>
              <a:t>Erinevatel päevadel on erinev õppetöö maht. Mõnikord on aega piisavalt, mõnel päeval olen õppinud rohkem, kui tavalisel koolipäeval. Õpetajad on olnud toetavad, kui olen nende poole pöördunud, olen abi saanud. Küsimustikus oleks võinud olla rohkem vastuse variante, et oleks saanud küsimusi kohe seal all kommenteerida. Üldiselt olen ma enam vähem iseseisvalt hakkama saanud ja olen proovinud oma tööd õigel ajal ära saata.</a:t>
            </a:r>
          </a:p>
          <a:p>
            <a:r>
              <a:rPr lang="et-EE" dirty="0"/>
              <a:t>Õppetöö mahuga seoses võiks arvestada sellega, et õpilased üksi kodus teevad kauem, sest ei saa koheselt abi paluda.</a:t>
            </a:r>
          </a:p>
          <a:p>
            <a:r>
              <a:rPr lang="et-EE" dirty="0"/>
              <a:t>Tegelikult võiks olla ainult üks keskkond, kuhu saata oma kõik kodutööd, oleks palju lihtsam.</a:t>
            </a:r>
          </a:p>
          <a:p>
            <a:r>
              <a:rPr lang="et-EE" dirty="0"/>
              <a:t>Õpetajad võiksid õppimise mahu juures arvestada sellega, et kuna ei saa koheselt abi küsida, siis kulub endal internetist ja õpikutest info otsimisele kauem aega, kui koolis küsimisele. Muuga hetkel probleeme polegi, ainult õppimiste mahuga.</a:t>
            </a:r>
          </a:p>
        </p:txBody>
      </p:sp>
    </p:spTree>
    <p:extLst>
      <p:ext uri="{BB962C8B-B14F-4D97-AF65-F5344CB8AC3E}">
        <p14:creationId xmlns:p14="http://schemas.microsoft.com/office/powerpoint/2010/main" val="2868079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Ettepanekud ja tähelepanekud </a:t>
            </a:r>
          </a:p>
        </p:txBody>
      </p:sp>
      <p:sp>
        <p:nvSpPr>
          <p:cNvPr id="3" name="Sisu kohatäide 2"/>
          <p:cNvSpPr>
            <a:spLocks noGrp="1"/>
          </p:cNvSpPr>
          <p:nvPr>
            <p:ph idx="1"/>
          </p:nvPr>
        </p:nvSpPr>
        <p:spPr/>
        <p:txBody>
          <a:bodyPr>
            <a:normAutofit fontScale="85000" lnSpcReduction="10000"/>
          </a:bodyPr>
          <a:lstStyle/>
          <a:p>
            <a:r>
              <a:rPr lang="et-EE" dirty="0"/>
              <a:t>See e-keskkond vs õpik/töövihik küsimusele oleks tahtnud vastata, et mõlemad. Mõlemad kokku aitavad aru saada ja ka tehtud töid kergemini edastada.</a:t>
            </a:r>
          </a:p>
          <a:p>
            <a:r>
              <a:rPr lang="et-EE" dirty="0"/>
              <a:t>Järgmine nädal võiksid enamus õpetajad teha veebipõhiseid nii-öelda koosolekuid või loenguid nagu tegi sellel nädalal õpetaja Heli Reinart. See on hea võimalus õpetajalt saada vajadusel kergelt selgitust tööle ning samas küsida seda, mis on veel segaseks jäänud. Samuti võiksid mõned õpetajad anda vähem mahukaid töid või kui töö on väga mahukas anda selle tegemiseks aega rohkem kui 1 päev (nt geograafias, keemias, ajaloos).</a:t>
            </a:r>
          </a:p>
          <a:p>
            <a:r>
              <a:rPr lang="et-EE" dirty="0"/>
              <a:t>Mõni asi võtab kauem kui 45 minutit aega ning iga päev tuleb uusi asju peale ja asjad koormuvad üle ning mõni vahel ei jõua õigeks kuupäevaks valmis.</a:t>
            </a:r>
          </a:p>
          <a:p>
            <a:r>
              <a:rPr lang="et-EE" dirty="0"/>
              <a:t>Mõnede ainete tööülesanded on vahest liiga mahukad ja nende tegemine võtab arvatust rohkem aega.</a:t>
            </a:r>
          </a:p>
        </p:txBody>
      </p:sp>
    </p:spTree>
    <p:extLst>
      <p:ext uri="{BB962C8B-B14F-4D97-AF65-F5344CB8AC3E}">
        <p14:creationId xmlns:p14="http://schemas.microsoft.com/office/powerpoint/2010/main" val="3055814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Ettepanekud ja tähelepanekud </a:t>
            </a:r>
          </a:p>
        </p:txBody>
      </p:sp>
      <p:sp>
        <p:nvSpPr>
          <p:cNvPr id="3" name="Sisu kohatäide 2"/>
          <p:cNvSpPr>
            <a:spLocks noGrp="1"/>
          </p:cNvSpPr>
          <p:nvPr>
            <p:ph idx="1"/>
          </p:nvPr>
        </p:nvSpPr>
        <p:spPr/>
        <p:txBody>
          <a:bodyPr>
            <a:normAutofit fontScale="85000" lnSpcReduction="20000"/>
          </a:bodyPr>
          <a:lstStyle/>
          <a:p>
            <a:r>
              <a:rPr lang="et-EE" dirty="0"/>
              <a:t>Õpetajad võiksid koondada kõik meile antavad ülesanded samale platvormile. Nt </a:t>
            </a:r>
            <a:r>
              <a:rPr lang="et-EE" dirty="0" err="1"/>
              <a:t>eKool</a:t>
            </a:r>
            <a:r>
              <a:rPr lang="et-EE" dirty="0"/>
              <a:t>. Vahest tekib segadus, kui mõni õpetaja paneb tunnitöö kuhugi mujale, raske on taga otsida sedasi. Nt on pandud ülesandeid </a:t>
            </a:r>
            <a:r>
              <a:rPr lang="et-EE" dirty="0" err="1"/>
              <a:t>Google</a:t>
            </a:r>
            <a:r>
              <a:rPr lang="et-EE" dirty="0"/>
              <a:t> </a:t>
            </a:r>
            <a:r>
              <a:rPr lang="et-EE" dirty="0" err="1"/>
              <a:t>Classroomi</a:t>
            </a:r>
            <a:r>
              <a:rPr lang="et-EE" dirty="0"/>
              <a:t>, mitte </a:t>
            </a:r>
            <a:r>
              <a:rPr lang="et-EE" dirty="0" err="1"/>
              <a:t>eKooli</a:t>
            </a:r>
            <a:r>
              <a:rPr lang="et-EE" dirty="0"/>
              <a:t>. Õpilasel on hea kui kõik on </a:t>
            </a:r>
            <a:r>
              <a:rPr lang="et-EE" dirty="0" err="1"/>
              <a:t>eKoolis</a:t>
            </a:r>
            <a:r>
              <a:rPr lang="et-EE" dirty="0"/>
              <a:t> kirjas, mis ta peab päeva jooksul ära tegema.</a:t>
            </a:r>
          </a:p>
          <a:p>
            <a:r>
              <a:rPr lang="et-EE" dirty="0"/>
              <a:t>Kõik on muidu hea, tööde suur mahukus on see mis käib vastu karva, mis ei sobitu väga sellega, et töö toimub tunniplaani järgselt; aega jääb lihtsalt puudu (saan selle vajadusest küll aru).</a:t>
            </a:r>
          </a:p>
          <a:p>
            <a:r>
              <a:rPr lang="et-EE" dirty="0"/>
              <a:t>Kodus on raskem keskenduda ja distsipliini hoida. Koos õpetajaga koolis on lihtsam, sest vajadusel seletatakse suuliselt</a:t>
            </a:r>
          </a:p>
          <a:p>
            <a:r>
              <a:rPr lang="et-EE" dirty="0"/>
              <a:t>Esimesed kaks nädalat oleks võinud niisama puhata saada, siis oleks õpetajatel olnud aega valmistuda paremini e-õppeks , kui koolid oleksid suletud kauem, kui kaks nädalat. Ma oleksin vabalt võinud need kaks nädalat suvel järgi teha. Ei vastuta grammatilise korrektsuse eest kuna vastates oli kiire.</a:t>
            </a:r>
          </a:p>
          <a:p>
            <a:endParaRPr lang="et-EE" dirty="0"/>
          </a:p>
        </p:txBody>
      </p:sp>
    </p:spTree>
    <p:extLst>
      <p:ext uri="{BB962C8B-B14F-4D97-AF65-F5344CB8AC3E}">
        <p14:creationId xmlns:p14="http://schemas.microsoft.com/office/powerpoint/2010/main" val="640331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p:cNvSpPr>
            <a:spLocks noGrp="1"/>
          </p:cNvSpPr>
          <p:nvPr>
            <p:ph type="title"/>
          </p:nvPr>
        </p:nvSpPr>
        <p:spPr/>
        <p:txBody>
          <a:bodyPr/>
          <a:lstStyle/>
          <a:p>
            <a:r>
              <a:rPr lang="et-EE" dirty="0"/>
              <a:t>Klass, kus õpid</a:t>
            </a:r>
          </a:p>
        </p:txBody>
      </p:sp>
      <p:graphicFrame>
        <p:nvGraphicFramePr>
          <p:cNvPr id="8" name="Sisu kohatäide 7"/>
          <p:cNvGraphicFramePr>
            <a:graphicFrameLocks noGrp="1"/>
          </p:cNvGraphicFramePr>
          <p:nvPr>
            <p:ph idx="1"/>
            <p:extLst>
              <p:ext uri="{D42A27DB-BD31-4B8C-83A1-F6EECF244321}">
                <p14:modId xmlns:p14="http://schemas.microsoft.com/office/powerpoint/2010/main" val="148272236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7808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p:cNvSpPr>
            <a:spLocks noGrp="1"/>
          </p:cNvSpPr>
          <p:nvPr>
            <p:ph type="title"/>
          </p:nvPr>
        </p:nvSpPr>
        <p:spPr/>
        <p:txBody>
          <a:bodyPr/>
          <a:lstStyle/>
          <a:p>
            <a:r>
              <a:rPr lang="fi-FI" dirty="0"/>
              <a:t>Kas </a:t>
            </a:r>
            <a:r>
              <a:rPr lang="fi-FI" dirty="0" err="1"/>
              <a:t>kodus</a:t>
            </a:r>
            <a:r>
              <a:rPr lang="fi-FI" dirty="0"/>
              <a:t> </a:t>
            </a:r>
            <a:r>
              <a:rPr lang="fi-FI" dirty="0" err="1"/>
              <a:t>õppimine</a:t>
            </a:r>
            <a:r>
              <a:rPr lang="fi-FI" dirty="0"/>
              <a:t> </a:t>
            </a:r>
            <a:r>
              <a:rPr lang="fi-FI" dirty="0" err="1"/>
              <a:t>valmistab</a:t>
            </a:r>
            <a:r>
              <a:rPr lang="fi-FI" dirty="0"/>
              <a:t> </a:t>
            </a:r>
            <a:r>
              <a:rPr lang="fi-FI" dirty="0" err="1"/>
              <a:t>sulle</a:t>
            </a:r>
            <a:r>
              <a:rPr lang="fi-FI" dirty="0"/>
              <a:t> </a:t>
            </a:r>
            <a:r>
              <a:rPr lang="fi-FI" dirty="0" err="1"/>
              <a:t>raskusi</a:t>
            </a:r>
            <a:r>
              <a:rPr lang="fi-FI" dirty="0"/>
              <a:t>? </a:t>
            </a:r>
            <a:endParaRPr lang="et-EE" dirty="0"/>
          </a:p>
        </p:txBody>
      </p:sp>
      <p:graphicFrame>
        <p:nvGraphicFramePr>
          <p:cNvPr id="8" name="Sisu kohatäide 7"/>
          <p:cNvGraphicFramePr>
            <a:graphicFrameLocks noGrp="1"/>
          </p:cNvGraphicFramePr>
          <p:nvPr>
            <p:ph idx="1"/>
            <p:extLst>
              <p:ext uri="{D42A27DB-BD31-4B8C-83A1-F6EECF244321}">
                <p14:modId xmlns:p14="http://schemas.microsoft.com/office/powerpoint/2010/main" val="84919690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6726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Missugune on olnud Sinu hinnangul senine distantsõppe maht? </a:t>
            </a:r>
          </a:p>
        </p:txBody>
      </p:sp>
      <p:graphicFrame>
        <p:nvGraphicFramePr>
          <p:cNvPr id="6" name="Sisu kohatäide 5"/>
          <p:cNvGraphicFramePr>
            <a:graphicFrameLocks noGrp="1"/>
          </p:cNvGraphicFramePr>
          <p:nvPr>
            <p:ph idx="1"/>
            <p:extLst>
              <p:ext uri="{D42A27DB-BD31-4B8C-83A1-F6EECF244321}">
                <p14:modId xmlns:p14="http://schemas.microsoft.com/office/powerpoint/2010/main" val="223794080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23791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dirty="0"/>
              <a:t>Märgi ära ained, mille õppimine valmistab sulle raskusi </a:t>
            </a:r>
          </a:p>
        </p:txBody>
      </p:sp>
      <p:graphicFrame>
        <p:nvGraphicFramePr>
          <p:cNvPr id="6" name="Sisu kohatäide 5"/>
          <p:cNvGraphicFramePr>
            <a:graphicFrameLocks noGrp="1"/>
          </p:cNvGraphicFramePr>
          <p:nvPr>
            <p:ph idx="1"/>
            <p:extLst>
              <p:ext uri="{D42A27DB-BD31-4B8C-83A1-F6EECF244321}">
                <p14:modId xmlns:p14="http://schemas.microsoft.com/office/powerpoint/2010/main" val="263784793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09244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Missugune õpetamise viis on olnud sulle kõige sobivam?</a:t>
            </a:r>
          </a:p>
        </p:txBody>
      </p:sp>
      <p:graphicFrame>
        <p:nvGraphicFramePr>
          <p:cNvPr id="6" name="Sisu kohatäide 5"/>
          <p:cNvGraphicFramePr>
            <a:graphicFrameLocks noGrp="1"/>
          </p:cNvGraphicFramePr>
          <p:nvPr>
            <p:ph idx="1"/>
            <p:extLst>
              <p:ext uri="{D42A27DB-BD31-4B8C-83A1-F6EECF244321}">
                <p14:modId xmlns:p14="http://schemas.microsoft.com/office/powerpoint/2010/main" val="377982262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0446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Missugune õpetamises kastutatav e-keskkond on olnud sulle kõige sobivam?</a:t>
            </a:r>
          </a:p>
        </p:txBody>
      </p:sp>
      <p:graphicFrame>
        <p:nvGraphicFramePr>
          <p:cNvPr id="6" name="Sisu kohatäide 5"/>
          <p:cNvGraphicFramePr>
            <a:graphicFrameLocks noGrp="1"/>
          </p:cNvGraphicFramePr>
          <p:nvPr>
            <p:ph idx="1"/>
            <p:extLst>
              <p:ext uri="{D42A27DB-BD31-4B8C-83A1-F6EECF244321}">
                <p14:modId xmlns:p14="http://schemas.microsoft.com/office/powerpoint/2010/main" val="106113553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6170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Kas sul on tekkinud probleeme seoses distantsõppega? </a:t>
            </a:r>
          </a:p>
        </p:txBody>
      </p:sp>
      <p:graphicFrame>
        <p:nvGraphicFramePr>
          <p:cNvPr id="6" name="Sisu kohatäide 5"/>
          <p:cNvGraphicFramePr>
            <a:graphicFrameLocks noGrp="1"/>
          </p:cNvGraphicFramePr>
          <p:nvPr>
            <p:ph idx="1"/>
            <p:extLst>
              <p:ext uri="{D42A27DB-BD31-4B8C-83A1-F6EECF244321}">
                <p14:modId xmlns:p14="http://schemas.microsoft.com/office/powerpoint/2010/main" val="35243327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21417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Kuidas on laabunud koostöö õpetajatega ? </a:t>
            </a:r>
          </a:p>
        </p:txBody>
      </p:sp>
      <p:graphicFrame>
        <p:nvGraphicFramePr>
          <p:cNvPr id="6" name="Sisu kohatäide 5"/>
          <p:cNvGraphicFramePr>
            <a:graphicFrameLocks noGrp="1"/>
          </p:cNvGraphicFramePr>
          <p:nvPr>
            <p:ph idx="1"/>
            <p:extLst>
              <p:ext uri="{D42A27DB-BD31-4B8C-83A1-F6EECF244321}">
                <p14:modId xmlns:p14="http://schemas.microsoft.com/office/powerpoint/2010/main" val="392081260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395031"/>
      </p:ext>
    </p:extLst>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1044</Words>
  <Application>Microsoft Office PowerPoint</Application>
  <PresentationFormat>Laiekraan</PresentationFormat>
  <Paragraphs>55</Paragraphs>
  <Slides>17</Slides>
  <Notes>0</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17</vt:i4>
      </vt:variant>
    </vt:vector>
  </HeadingPairs>
  <TitlesOfParts>
    <vt:vector size="21" baseType="lpstr">
      <vt:lpstr>Arial</vt:lpstr>
      <vt:lpstr>Calibri</vt:lpstr>
      <vt:lpstr>Calibri Light</vt:lpstr>
      <vt:lpstr>Office'i kujundus</vt:lpstr>
      <vt:lpstr>Õpilaste tagasiside esimesele distantsõppe nädalale</vt:lpstr>
      <vt:lpstr>Klass, kus õpid</vt:lpstr>
      <vt:lpstr>Kas kodus õppimine valmistab sulle raskusi? </vt:lpstr>
      <vt:lpstr>Missugune on olnud Sinu hinnangul senine distantsõppe maht? </vt:lpstr>
      <vt:lpstr>Märgi ära ained, mille õppimine valmistab sulle raskusi </vt:lpstr>
      <vt:lpstr>Missugune õpetamise viis on olnud sulle kõige sobivam?</vt:lpstr>
      <vt:lpstr>Missugune õpetamises kastutatav e-keskkond on olnud sulle kõige sobivam?</vt:lpstr>
      <vt:lpstr>Kas sul on tekkinud probleeme seoses distantsõppega? </vt:lpstr>
      <vt:lpstr>Kuidas on laabunud koostöö õpetajatega ? </vt:lpstr>
      <vt:lpstr>Kas oled tundnud vajadust suhelda õppetöö käigus virtuaalselt otse õpetajaga?</vt:lpstr>
      <vt:lpstr>Ettepanekud ja tähelepanekud</vt:lpstr>
      <vt:lpstr>Ettepanekud ja tähelepanekud</vt:lpstr>
      <vt:lpstr>Ettepanekud ja tähelepanekud</vt:lpstr>
      <vt:lpstr>Ettepanekud ja tähelepanekud</vt:lpstr>
      <vt:lpstr>Ettepanekud ja tähelepanekud</vt:lpstr>
      <vt:lpstr>Ettepanekud ja tähelepanekud </vt:lpstr>
      <vt:lpstr>Ettepanekud ja tähelepanekud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Klass, kus õpid</dc:title>
  <dc:creator>Merle Kiigemaa</dc:creator>
  <cp:lastModifiedBy>Merle Kiigemaa</cp:lastModifiedBy>
  <cp:revision>11</cp:revision>
  <dcterms:created xsi:type="dcterms:W3CDTF">2020-03-23T15:46:36Z</dcterms:created>
  <dcterms:modified xsi:type="dcterms:W3CDTF">2020-03-24T09:05:44Z</dcterms:modified>
</cp:coreProperties>
</file>